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5143500" cx="9144000"/>
  <p:notesSz cx="6858000" cy="9144000"/>
  <p:embeddedFontLst>
    <p:embeddedFont>
      <p:font typeface="Old Standard TT"/>
      <p:regular r:id="rId52"/>
      <p:bold r:id="rId53"/>
      <p: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E21CAF32-E5A3-42A1-ABBF-05AA0F64CB3E}">
  <a:tblStyle styleId="{E21CAF32-E5A3-42A1-ABBF-05AA0F64CB3E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OldStandardTT-bold.fntdata"/><Relationship Id="rId52" Type="http://schemas.openxmlformats.org/officeDocument/2006/relationships/font" Target="fonts/OldStandardTT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OldStandardTT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Ran a few tests on the microcontroller for proper functionality 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Configure module/sensors &amp; optimized our breadborad design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Ensured device can be mobilized &amp; confirmed orientation capabilities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Open source community isn’t strong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Our CpE is a little more familiar with arduino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Removable chip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etc.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 algn="just">
              <a:spcBef>
                <a:spcPts val="0"/>
              </a:spcBef>
              <a:buAutoNum type="arabicPeriod"/>
            </a:pPr>
            <a:r>
              <a:rPr lang="en" sz="1200">
                <a:solidFill>
                  <a:schemeClr val="dk1"/>
                </a:solidFill>
              </a:rPr>
              <a:t>create an easy wireless link between devices</a:t>
            </a:r>
          </a:p>
          <a:p>
            <a:pPr indent="-304800" lvl="0" marL="457200" algn="just"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Helps to minimize consumption rate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01625" lvl="0" marL="457200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rgbClr val="242729"/>
              </a:buClr>
              <a:buSzPct val="95833"/>
              <a:buFont typeface="Verdana"/>
              <a:buAutoNum type="arabicPeriod"/>
            </a:pPr>
            <a:r>
              <a:rPr lang="en" sz="1150">
                <a:solidFill>
                  <a:srgbClr val="242729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level shifter is used to convert one voltage into another voltage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01625" lvl="0" marL="457200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rgbClr val="242729"/>
              </a:buClr>
              <a:buSzPct val="95833"/>
              <a:buFont typeface="Verdana"/>
              <a:buAutoNum type="arabicPeriod"/>
            </a:pPr>
            <a:r>
              <a:rPr lang="en" sz="1150">
                <a:solidFill>
                  <a:srgbClr val="242729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voltage regulator is used to produce constant output voltage from high voltage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Shape 2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AutoNum type="arabicPeriod"/>
            </a:pPr>
            <a:r>
              <a:rPr lang="en"/>
              <a:t>Fiber-Reinforced Nylon (strong as aluminum, cheap as plastic)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Shape 3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04800" lvl="0" marL="457200" rtl="0" algn="just"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Lacking cad experience </a:t>
            </a:r>
          </a:p>
          <a:p>
            <a:pPr indent="-304800" lvl="0" marL="457200" rtl="0" algn="just"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Real-time results; keep the error rate of the sensors under 10%</a:t>
            </a:r>
          </a:p>
          <a:p>
            <a:pPr indent="-304800" lvl="0" marL="457200" rtl="0" algn="just"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delay between a completed trick and the display on the device be a maximum of 5 seconds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Shape 3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Shape 3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Ideally aiming to keep the device under 250$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Range/latency</a:t>
            </a:r>
          </a:p>
          <a:p>
            <a:pPr indent="-228600" lvl="0" marL="457200">
              <a:spcBef>
                <a:spcPts val="0"/>
              </a:spcBef>
              <a:buAutoNum type="arabicPeriod"/>
            </a:pPr>
            <a:r>
              <a:rPr lang="en"/>
              <a:t>2000 mA hours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1" name="Shape 11"/>
          <p:cNvCxnSpPr/>
          <p:nvPr/>
        </p:nvCxnSpPr>
        <p:spPr>
          <a:xfrm>
            <a:off x="641934" y="3597500"/>
            <a:ext cx="390299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" name="Shape 12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b="1" sz="14000"/>
            </a:lvl1pPr>
            <a:lvl2pPr lvl="1" algn="ctr">
              <a:spcBef>
                <a:spcPts val="0"/>
              </a:spcBef>
              <a:buSzPct val="100000"/>
              <a:defRPr b="1" sz="14000"/>
            </a:lvl2pPr>
            <a:lvl3pPr lvl="2" algn="ctr">
              <a:spcBef>
                <a:spcPts val="0"/>
              </a:spcBef>
              <a:buSzPct val="100000"/>
              <a:defRPr b="1" sz="14000"/>
            </a:lvl3pPr>
            <a:lvl4pPr lvl="3" algn="ctr">
              <a:spcBef>
                <a:spcPts val="0"/>
              </a:spcBef>
              <a:buSzPct val="100000"/>
              <a:defRPr b="1" sz="14000"/>
            </a:lvl4pPr>
            <a:lvl5pPr lvl="4" algn="ctr">
              <a:spcBef>
                <a:spcPts val="0"/>
              </a:spcBef>
              <a:buSzPct val="100000"/>
              <a:defRPr b="1" sz="14000"/>
            </a:lvl5pPr>
            <a:lvl6pPr lvl="5" algn="ctr">
              <a:spcBef>
                <a:spcPts val="0"/>
              </a:spcBef>
              <a:buSzPct val="100000"/>
              <a:defRPr b="1" sz="14000"/>
            </a:lvl6pPr>
            <a:lvl7pPr lvl="6" algn="ctr">
              <a:spcBef>
                <a:spcPts val="0"/>
              </a:spcBef>
              <a:buSzPct val="100000"/>
              <a:defRPr b="1" sz="14000"/>
            </a:lvl7pPr>
            <a:lvl8pPr lvl="7" algn="ctr">
              <a:spcBef>
                <a:spcPts val="0"/>
              </a:spcBef>
              <a:buSzPct val="100000"/>
              <a:defRPr b="1" sz="14000"/>
            </a:lvl8pPr>
            <a:lvl9pPr lvl="8" algn="ctr">
              <a:spcBef>
                <a:spcPts val="0"/>
              </a:spcBef>
              <a:buSzPct val="100000"/>
              <a:defRPr b="1" sz="14000"/>
            </a:lvl9pPr>
          </a:lstStyle>
          <a:p/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hape 16"/>
          <p:cNvCxnSpPr/>
          <p:nvPr/>
        </p:nvCxnSpPr>
        <p:spPr>
          <a:xfrm>
            <a:off x="641934" y="3597500"/>
            <a:ext cx="390299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" name="Shape 17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" name="Shape 42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" type="subTitle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4" name="Shape 4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0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9.jpg"/><Relationship Id="rId4" Type="http://schemas.openxmlformats.org/officeDocument/2006/relationships/image" Target="../media/image2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://youtube.com/v/8cJZHkpdw64" TargetMode="External"/><Relationship Id="rId4" Type="http://schemas.openxmlformats.org/officeDocument/2006/relationships/image" Target="../media/image23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The SMART Skateboard</a:t>
            </a:r>
          </a:p>
        </p:txBody>
      </p:sp>
      <p:sp>
        <p:nvSpPr>
          <p:cNvPr id="60" name="Shape 60"/>
          <p:cNvSpPr txBox="1"/>
          <p:nvPr>
            <p:ph idx="1" type="subTitle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Group 6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https://lh4.googleusercontent.com/_kna9BUviu7cQkPvTRxfuFcOOObs5UbxjvUa1r_sL_oESl4NQiYWyRIhU2n6otE14HE8sB7a2DKccIXzQcO4azuYpnHIPCCCoYAv9YUCTyGcay9_7HbwPKjSRTP20E2HvoZALfyz"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5949" y="1284175"/>
            <a:ext cx="2411399" cy="257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System Block Diagram</a:t>
            </a:r>
          </a:p>
        </p:txBody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Mobile:</a:t>
            </a:r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7999" y="1023349"/>
            <a:ext cx="4470024" cy="392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Approach/Implementation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The following covers major milestones achieved during the development process:</a:t>
            </a:r>
          </a:p>
          <a:p>
            <a:pPr indent="-330200" lvl="1" marL="914400" rtl="0">
              <a:lnSpc>
                <a:spcPct val="150000"/>
              </a:lnSpc>
              <a:spcBef>
                <a:spcPts val="0"/>
              </a:spcBef>
              <a:buSzPct val="100000"/>
              <a:buFont typeface="Arial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est MCU for proper functionality</a:t>
            </a:r>
          </a:p>
          <a:p>
            <a:pPr indent="-330200" lvl="1" marL="914400" rtl="0">
              <a:lnSpc>
                <a:spcPct val="150000"/>
              </a:lnSpc>
              <a:spcBef>
                <a:spcPts val="0"/>
              </a:spcBef>
              <a:buSzPct val="100000"/>
              <a:buFont typeface="Arial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Configure BLE module along with the required sensors</a:t>
            </a:r>
          </a:p>
          <a:p>
            <a:pPr indent="-330200" lvl="1" marL="914400" rtl="0">
              <a:lnSpc>
                <a:spcPct val="150000"/>
              </a:lnSpc>
              <a:spcBef>
                <a:spcPts val="0"/>
              </a:spcBef>
              <a:buSzPct val="100000"/>
              <a:buFont typeface="Arial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Optimize the design of our SMART device</a:t>
            </a:r>
          </a:p>
          <a:p>
            <a:pPr indent="-330200" lvl="1" marL="914400" rtl="0">
              <a:lnSpc>
                <a:spcPct val="150000"/>
              </a:lnSpc>
              <a:spcBef>
                <a:spcPts val="0"/>
              </a:spcBef>
              <a:buSzPct val="100000"/>
              <a:buFont typeface="Arial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Integrated power source to ensure entire device can be mobilized</a:t>
            </a:r>
          </a:p>
          <a:p>
            <a:pPr indent="-330200" lvl="1" marL="914400" rtl="0">
              <a:lnSpc>
                <a:spcPct val="150000"/>
              </a:lnSpc>
              <a:spcBef>
                <a:spcPts val="0"/>
              </a:spcBef>
              <a:buSzPct val="100000"/>
              <a:buFont typeface="Arial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Confirmed orientation capabilities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Arduino Mega (not selected)</a:t>
            </a:r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825" y="1058225"/>
            <a:ext cx="7277922" cy="353572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/>
          <p:nvPr/>
        </p:nvSpPr>
        <p:spPr>
          <a:xfrm>
            <a:off x="4073025" y="1866825"/>
            <a:ext cx="1755900" cy="17232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Raspberry Pi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(not selected)</a:t>
            </a:r>
          </a:p>
        </p:txBody>
      </p:sp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8049" y="597237"/>
            <a:ext cx="6151325" cy="384457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/>
          <p:nvPr/>
        </p:nvSpPr>
        <p:spPr>
          <a:xfrm>
            <a:off x="2781525" y="2159950"/>
            <a:ext cx="2439600" cy="23619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TI MSP430 (not selected)</a:t>
            </a:r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150" y="1058225"/>
            <a:ext cx="4894375" cy="365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Arduino Uno (selected)</a:t>
            </a:r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075" y="1138325"/>
            <a:ext cx="4985249" cy="322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/>
          <p:nvPr/>
        </p:nvSpPr>
        <p:spPr>
          <a:xfrm rot="2157794">
            <a:off x="4925985" y="2952356"/>
            <a:ext cx="1103418" cy="807817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311700" y="64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Sensor Selection</a:t>
            </a:r>
          </a:p>
        </p:txBody>
      </p:sp>
      <p:graphicFrame>
        <p:nvGraphicFramePr>
          <p:cNvPr id="160" name="Shape 160"/>
          <p:cNvGraphicFramePr/>
          <p:nvPr/>
        </p:nvGraphicFramePr>
        <p:xfrm>
          <a:off x="86075" y="634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{E21CAF32-E5A3-42A1-ABBF-05AA0F64CB3E}</a:tableStyleId>
              </a:tblPr>
              <a:tblGrid>
                <a:gridCol w="1276600"/>
                <a:gridCol w="2188125"/>
                <a:gridCol w="1169150"/>
                <a:gridCol w="1702175"/>
                <a:gridCol w="1030200"/>
                <a:gridCol w="16797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Gyroscope</a:t>
                      </a: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Features</a:t>
                      </a: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Accelerometer</a:t>
                      </a: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Function</a:t>
                      </a: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Barometer</a:t>
                      </a: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Function</a:t>
                      </a: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</a:tr>
              <a:tr h="8431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FF0000"/>
                          </a:solidFill>
                        </a:rPr>
                        <a:t>LSM303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-3048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Standby Mode</a:t>
                      </a:r>
                    </a:p>
                    <a:p>
                      <a:pPr indent="-3048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Low Power Consumption</a:t>
                      </a:r>
                    </a:p>
                    <a:p>
                      <a:pPr indent="-304800" lvl="0" marL="4572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3 Axes of sensitivity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ADXL377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-304800" lvl="0" marL="457200" rtl="0">
                        <a:spcBef>
                          <a:spcPts val="0"/>
                        </a:spcBef>
                        <a:buSzPct val="100000"/>
                        <a:buChar char="●"/>
                      </a:pPr>
                      <a:r>
                        <a:rPr lang="en" sz="1200"/>
                        <a:t>Wide Range </a:t>
                      </a:r>
                      <a:r>
                        <a:rPr lang="en" sz="1200"/>
                        <a:t>Measurement</a:t>
                      </a:r>
                    </a:p>
                    <a:p>
                      <a:pPr indent="-304800" lvl="0" marL="457200" rtl="0">
                        <a:spcBef>
                          <a:spcPts val="0"/>
                        </a:spcBef>
                        <a:buSzPct val="100000"/>
                        <a:buChar char="●"/>
                      </a:pPr>
                      <a:r>
                        <a:rPr lang="en" sz="1200"/>
                        <a:t>Easy Implementation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MPL225A1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-304800" lvl="0" marL="457200" rtl="0">
                        <a:spcBef>
                          <a:spcPts val="0"/>
                        </a:spcBef>
                        <a:buSzPct val="100000"/>
                        <a:buChar char="●"/>
                      </a:pPr>
                      <a:r>
                        <a:rPr lang="en" sz="1200"/>
                        <a:t>Low Power consumption</a:t>
                      </a:r>
                    </a:p>
                    <a:p>
                      <a:pPr indent="-304800" lvl="0" marL="457200" rtl="0">
                        <a:spcBef>
                          <a:spcPts val="0"/>
                        </a:spcBef>
                        <a:buSzPct val="100000"/>
                        <a:buChar char="●"/>
                      </a:pPr>
                      <a:r>
                        <a:rPr lang="en" sz="1200"/>
                        <a:t>Low latency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Maxim Integrated MAX21000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-304800" lvl="0" marL="457200" rtl="0">
                        <a:spcBef>
                          <a:spcPts val="0"/>
                        </a:spcBef>
                        <a:buSzPct val="100000"/>
                        <a:buChar char="●"/>
                      </a:pPr>
                      <a:r>
                        <a:rPr lang="en" sz="1200"/>
                        <a:t>Small in size</a:t>
                      </a:r>
                    </a:p>
                    <a:p>
                      <a:pPr indent="-304800" lvl="0" marL="457200" rtl="0">
                        <a:spcBef>
                          <a:spcPts val="0"/>
                        </a:spcBef>
                        <a:buSzPct val="100000"/>
                        <a:buChar char="●"/>
                      </a:pPr>
                      <a:r>
                        <a:rPr lang="en" sz="1200"/>
                        <a:t>No external Components needed </a:t>
                      </a:r>
                    </a:p>
                    <a:p>
                      <a:pPr indent="-304800" lvl="0" marL="457200" rtl="0">
                        <a:spcBef>
                          <a:spcPts val="0"/>
                        </a:spcBef>
                        <a:buSzPct val="100000"/>
                        <a:buChar char="●"/>
                      </a:pPr>
                      <a:r>
                        <a:rPr lang="en" sz="1200"/>
                        <a:t>Minimal delay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0000"/>
                          </a:solidFill>
                        </a:rPr>
                        <a:t>L3GD20H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-304800" lvl="0" marL="457200" rtl="0">
                        <a:spcBef>
                          <a:spcPts val="0"/>
                        </a:spcBef>
                        <a:buSzPct val="100000"/>
                        <a:buChar char="●"/>
                      </a:pPr>
                      <a:r>
                        <a:rPr lang="en" sz="1200"/>
                        <a:t>Low Noise</a:t>
                      </a:r>
                    </a:p>
                    <a:p>
                      <a:pPr indent="-304800" lvl="0" marL="457200">
                        <a:spcBef>
                          <a:spcPts val="0"/>
                        </a:spcBef>
                        <a:buSzPct val="100000"/>
                        <a:buChar char="●"/>
                      </a:pPr>
                      <a:r>
                        <a:rPr lang="en" sz="1200"/>
                        <a:t>Wake on shake Feature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FF0000"/>
                          </a:solidFill>
                        </a:rPr>
                        <a:t>BMP180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-304800" lvl="0" marL="457200" rtl="0">
                        <a:spcBef>
                          <a:spcPts val="0"/>
                        </a:spcBef>
                        <a:buSzPct val="100000"/>
                        <a:buChar char="●"/>
                      </a:pPr>
                      <a:r>
                        <a:rPr lang="en" sz="1200"/>
                        <a:t>High Accuracy</a:t>
                      </a:r>
                    </a:p>
                    <a:p>
                      <a:pPr indent="-304800" lvl="0" marL="457200">
                        <a:spcBef>
                          <a:spcPts val="0"/>
                        </a:spcBef>
                        <a:buSzPct val="100000"/>
                        <a:buChar char="●"/>
                      </a:pPr>
                      <a:r>
                        <a:rPr lang="en" sz="1200"/>
                        <a:t>Factory calibrated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SparkFun MLX90609 Gyro Breakout Board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-304800" lvl="0" marL="457200" rtl="0">
                        <a:spcBef>
                          <a:spcPts val="0"/>
                        </a:spcBef>
                        <a:buSzPct val="100000"/>
                        <a:buChar char="●"/>
                      </a:pPr>
                      <a:r>
                        <a:rPr lang="en" sz="1200"/>
                        <a:t>Low Zero rate Output drift</a:t>
                      </a:r>
                    </a:p>
                    <a:p>
                      <a:pPr indent="-304800" lvl="0" marL="457200" rtl="0">
                        <a:spcBef>
                          <a:spcPts val="0"/>
                        </a:spcBef>
                        <a:buSzPct val="100000"/>
                        <a:buChar char="●"/>
                      </a:pPr>
                      <a:r>
                        <a:rPr lang="en" sz="1200"/>
                        <a:t>On-chip calibration capability</a:t>
                      </a:r>
                    </a:p>
                    <a:p>
                      <a:pPr indent="-304800" lvl="0" marL="457200">
                        <a:spcBef>
                          <a:spcPts val="0"/>
                        </a:spcBef>
                        <a:buSzPct val="100000"/>
                        <a:buChar char="●"/>
                      </a:pPr>
                      <a:r>
                        <a:rPr lang="en" sz="1200"/>
                        <a:t>Wide operating temp range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ADXL362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-304800" lvl="0" marL="457200" rtl="0">
                        <a:spcBef>
                          <a:spcPts val="0"/>
                        </a:spcBef>
                        <a:buSzPct val="100000"/>
                        <a:buChar char="●"/>
                      </a:pPr>
                      <a:r>
                        <a:rPr lang="en" sz="1200"/>
                        <a:t>Minimal size Requirement</a:t>
                      </a:r>
                    </a:p>
                    <a:p>
                      <a:pPr indent="-304800" lvl="0" marL="457200">
                        <a:spcBef>
                          <a:spcPts val="0"/>
                        </a:spcBef>
                        <a:buSzPct val="100000"/>
                        <a:buChar char="●"/>
                      </a:pPr>
                      <a:r>
                        <a:rPr lang="en" sz="1200"/>
                        <a:t>Low Current Draw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N/A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N/A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Wireless Technology Selection</a:t>
            </a:r>
          </a:p>
        </p:txBody>
      </p:sp>
      <p:graphicFrame>
        <p:nvGraphicFramePr>
          <p:cNvPr id="166" name="Shape 166"/>
          <p:cNvGraphicFramePr/>
          <p:nvPr/>
        </p:nvGraphicFramePr>
        <p:xfrm>
          <a:off x="952500" y="1425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{E21CAF32-E5A3-42A1-ABBF-05AA0F64CB3E}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Technology</a:t>
                      </a: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Selected?</a:t>
                      </a: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Reason</a:t>
                      </a: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Wi-Fi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NO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Long range unnecessary, high power consumption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Bluetooth LE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YES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Easy to integrate in software, low power consumption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descr="icon-bluetooth.png"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6675" y="3333875"/>
            <a:ext cx="2151273" cy="1602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fi-icon-18.png" id="168" name="Shape 1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7850" y="3420200"/>
            <a:ext cx="1579949" cy="143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4454450" y="3947262"/>
            <a:ext cx="556800" cy="3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>
                <a:solidFill>
                  <a:srgbClr val="000096"/>
                </a:solidFill>
              </a:rPr>
              <a:t>VS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x="311700" y="290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Power Supply Options and Selection</a:t>
            </a:r>
          </a:p>
        </p:txBody>
      </p:sp>
      <p:graphicFrame>
        <p:nvGraphicFramePr>
          <p:cNvPr id="175" name="Shape 175"/>
          <p:cNvGraphicFramePr/>
          <p:nvPr/>
        </p:nvGraphicFramePr>
        <p:xfrm>
          <a:off x="311700" y="903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{E21CAF32-E5A3-42A1-ABBF-05AA0F64CB3E}</a:tableStyleId>
              </a:tblPr>
              <a:tblGrid>
                <a:gridCol w="2168250"/>
                <a:gridCol w="2168250"/>
                <a:gridCol w="2168250"/>
              </a:tblGrid>
              <a:tr h="35145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Option</a:t>
                      </a: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Description</a:t>
                      </a: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SMART Skateboard Impact</a:t>
                      </a: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</a:tr>
              <a:tr h="7711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Switching, Unregulated, &amp; Regulated converters and all other converters. 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AC-DC converters that plug into the wall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 wall plug can only be beneficial for our design is terms of charging the device.</a:t>
                      </a:r>
                    </a:p>
                  </a:txBody>
                  <a:tcPr marT="91425" marB="91425" marR="91425" marL="91425"/>
                </a:tc>
              </a:tr>
              <a:tr h="4752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Alkaline/ Zinc Batteries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Typical battery seen in most convenience stores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Non-ideal voltage output.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Non-rechargeable</a:t>
                      </a:r>
                    </a:p>
                  </a:txBody>
                  <a:tcPr marT="91425" marB="91425" marR="91425" marL="91425"/>
                </a:tc>
              </a:tr>
              <a:tr h="4752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Coin cell Lithium </a:t>
                      </a:r>
                      <a:r>
                        <a:rPr lang="en" sz="1200"/>
                        <a:t>Batteries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Typical battery seen in digital watches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Non-ideal </a:t>
                      </a:r>
                      <a:r>
                        <a:rPr lang="en" sz="1200"/>
                        <a:t>voltage</a:t>
                      </a:r>
                      <a:r>
                        <a:rPr lang="en" sz="1200"/>
                        <a:t> output.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Non-rechargeable</a:t>
                      </a:r>
                    </a:p>
                  </a:txBody>
                  <a:tcPr marT="91425" marB="91425" marR="91425" marL="91425"/>
                </a:tc>
              </a:tr>
              <a:tr h="7909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Lithium Polymer Batteries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Chemistry in most rechargeable batteries. Come in many different shapes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Many different voltage output options.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Rechargeable.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Possible impact damage.</a:t>
                      </a:r>
                    </a:p>
                  </a:txBody>
                  <a:tcPr marT="91425" marB="91425" marR="91425" marL="91425"/>
                </a:tc>
              </a:tr>
              <a:tr h="7711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Lithium Ion Batteries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Rechargeable batteries, that are less expensive than LiPo. 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Many different voltage options. Rechargeable. Higher impact resistance.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descr="IMG_2374.JPG" id="176" name="Shape 176"/>
          <p:cNvPicPr preferRelativeResize="0"/>
          <p:nvPr/>
        </p:nvPicPr>
        <p:blipFill rotWithShape="1">
          <a:blip r:embed="rId3">
            <a:alphaModFix/>
          </a:blip>
          <a:srcRect b="8593" l="32700" r="8176" t="41501"/>
          <a:stretch/>
        </p:blipFill>
        <p:spPr>
          <a:xfrm rot="-5400000">
            <a:off x="7343288" y="2012836"/>
            <a:ext cx="1190550" cy="1787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PCB Design/Schematics</a:t>
            </a:r>
          </a:p>
        </p:txBody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The PCB design is the most imperative part of the project</a:t>
            </a:r>
          </a:p>
          <a:p>
            <a:pPr indent="-228600" lvl="0" marL="457200" rtl="0"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Optimizing size and efficiency were priority</a:t>
            </a:r>
          </a:p>
          <a:p>
            <a:pPr indent="-228600" lvl="0" marL="457200" rtl="0"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We initially breadboarded our design to run necessary tests:</a:t>
            </a:r>
          </a:p>
          <a:p>
            <a:pPr indent="-228600" lvl="1" marL="914400" rtl="0"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Device recognition from mobile application</a:t>
            </a:r>
          </a:p>
          <a:p>
            <a:pPr indent="-228600" lvl="1" marL="914400" rtl="0"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Functionality of the sensors via Bluetooth connection </a:t>
            </a:r>
          </a:p>
          <a:p>
            <a:pPr indent="-228600" lvl="1" marL="914400" rtl="0"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Board positioning</a:t>
            </a:r>
          </a:p>
          <a:p>
            <a:pPr indent="-228600" lvl="0" marL="457200" rtl="0"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The figure displays our finished PCB design with the required components</a:t>
            </a:r>
          </a:p>
        </p:txBody>
      </p:sp>
      <p:pic>
        <p:nvPicPr>
          <p:cNvPr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1825" y="1171674"/>
            <a:ext cx="3600552" cy="279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Project Group Members</a:t>
            </a:r>
          </a:p>
        </p:txBody>
      </p:sp>
      <p:graphicFrame>
        <p:nvGraphicFramePr>
          <p:cNvPr id="67" name="Shape 67"/>
          <p:cNvGraphicFramePr/>
          <p:nvPr/>
        </p:nvGraphicFramePr>
        <p:xfrm>
          <a:off x="952500" y="1809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{E21CAF32-E5A3-42A1-ABBF-05AA0F64CB3E}</a:tableStyleId>
              </a:tblPr>
              <a:tblGrid>
                <a:gridCol w="2413000"/>
                <a:gridCol w="2491775"/>
                <a:gridCol w="233422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Matias “Nick” Canter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nickcanter3@knights.ucf.edu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EE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Brandon Carty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bccarty218@knights.ucf.edu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EE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Jonathan Espinal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Espinal_j@knights.ucf.edu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EE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Taymas Musaev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tmusaev@knights.ucf.edu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CpE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PCB Design/Schematics </a:t>
            </a:r>
          </a:p>
        </p:txBody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 b="0" l="0" r="0" t="56743"/>
          <a:stretch/>
        </p:blipFill>
        <p:spPr>
          <a:xfrm rot="-33">
            <a:off x="4714949" y="1673231"/>
            <a:ext cx="4011350" cy="2146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 b="43569" l="0" r="0" t="0"/>
          <a:stretch/>
        </p:blipFill>
        <p:spPr>
          <a:xfrm rot="-33">
            <a:off x="691899" y="1342219"/>
            <a:ext cx="4023049" cy="2808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PCB Design/Schematics </a:t>
            </a:r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Sensor Schematic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ensor Schematics.PNG"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575" y="1597325"/>
            <a:ext cx="6942849" cy="3125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PCB Design/Schematics </a:t>
            </a:r>
          </a:p>
        </p:txBody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Sensor Schematic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ensor Schematics.PNG"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575" y="1597325"/>
            <a:ext cx="6942849" cy="3125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/>
          <p:nvPr/>
        </p:nvSpPr>
        <p:spPr>
          <a:xfrm>
            <a:off x="1100575" y="1597325"/>
            <a:ext cx="2296800" cy="2046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PCB Design/Schematics </a:t>
            </a:r>
          </a:p>
        </p:txBody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Sensor Schematic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ensor Schematics.PNG"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575" y="1597325"/>
            <a:ext cx="6942849" cy="312562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/>
          <p:nvPr/>
        </p:nvSpPr>
        <p:spPr>
          <a:xfrm>
            <a:off x="3159875" y="1632150"/>
            <a:ext cx="2164500" cy="18792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PCB Design/Schematics </a:t>
            </a:r>
          </a:p>
        </p:txBody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Sensor Schematic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ensor Schematics.PNG"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575" y="1597325"/>
            <a:ext cx="6942849" cy="312562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/>
          <p:nvPr/>
        </p:nvSpPr>
        <p:spPr>
          <a:xfrm>
            <a:off x="3828050" y="3438275"/>
            <a:ext cx="1698300" cy="1371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PCB Design/Schematics </a:t>
            </a:r>
          </a:p>
        </p:txBody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Sensor Schematic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ensor Schematics.PNG"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575" y="1597325"/>
            <a:ext cx="6942849" cy="312562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/>
          <p:nvPr/>
        </p:nvSpPr>
        <p:spPr>
          <a:xfrm>
            <a:off x="4963800" y="1656325"/>
            <a:ext cx="3079500" cy="17052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PCB Design/Schematics </a:t>
            </a:r>
          </a:p>
        </p:txBody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Sensor Schematic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ensor Schematics.PNG"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575" y="1597325"/>
            <a:ext cx="6942849" cy="312562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/>
          <p:nvPr/>
        </p:nvSpPr>
        <p:spPr>
          <a:xfrm>
            <a:off x="1266300" y="3583450"/>
            <a:ext cx="2271600" cy="1311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PCB Design/Schematics </a:t>
            </a:r>
          </a:p>
        </p:txBody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Sensor Schematic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ensor Schematics.PNG"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575" y="1597325"/>
            <a:ext cx="6942849" cy="312562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/>
          <p:nvPr/>
        </p:nvSpPr>
        <p:spPr>
          <a:xfrm>
            <a:off x="5789725" y="3574375"/>
            <a:ext cx="1801500" cy="1031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PCB Design/Schematics </a:t>
            </a:r>
          </a:p>
        </p:txBody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Bluetooth Schematic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luetooth Schematic.PNG"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2025" y="1560024"/>
            <a:ext cx="4777800" cy="321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PCB Design/Schematics </a:t>
            </a:r>
          </a:p>
        </p:txBody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Bluetooth Schematic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luetooth Schematic.PNG"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2025" y="1560024"/>
            <a:ext cx="4777800" cy="3214074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/>
          <p:nvPr/>
        </p:nvSpPr>
        <p:spPr>
          <a:xfrm>
            <a:off x="2010400" y="2630500"/>
            <a:ext cx="4947600" cy="2075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Project Introduction &amp; Goals</a:t>
            </a:r>
          </a:p>
        </p:txBody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311700" y="1141575"/>
            <a:ext cx="8520600" cy="3148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Our main goal is to design a small electronic device that anyone can easily attach to the bottom of their skateboard.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This device will be linked to a mobile application. Ultimately, using the phone’s memory, the device will track and record past tricks the user performed.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kateboarder Silhouette 5 (Small).jpg"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6500" y="3250600"/>
            <a:ext cx="1701250" cy="176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PCB Design/Schematics </a:t>
            </a:r>
          </a:p>
        </p:txBody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Bluetooth Schematic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luetooth Schematic.PNG"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2025" y="1560024"/>
            <a:ext cx="4777800" cy="321407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/>
          <p:nvPr/>
        </p:nvSpPr>
        <p:spPr>
          <a:xfrm>
            <a:off x="3877200" y="1592650"/>
            <a:ext cx="1547100" cy="1096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PCB Design/Schematics </a:t>
            </a:r>
          </a:p>
        </p:txBody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Bluetooth Schematic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luetooth Schematic.PNG" id="276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2025" y="1560024"/>
            <a:ext cx="4777800" cy="3214074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Shape 277"/>
          <p:cNvSpPr/>
          <p:nvPr/>
        </p:nvSpPr>
        <p:spPr>
          <a:xfrm>
            <a:off x="2186625" y="1612225"/>
            <a:ext cx="1547100" cy="1096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Initial Board design</a:t>
            </a:r>
          </a:p>
        </p:txBody>
      </p:sp>
      <p:pic>
        <p:nvPicPr>
          <p:cNvPr descr="old board.jpg"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2825" y="1251825"/>
            <a:ext cx="3998352" cy="3090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Final Schematic </a:t>
            </a:r>
          </a:p>
        </p:txBody>
      </p:sp>
      <p:pic>
        <p:nvPicPr>
          <p:cNvPr descr="Second PCB Board Schematic Image.png"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1149" y="1135850"/>
            <a:ext cx="5841999" cy="349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Final Board Design</a:t>
            </a:r>
          </a:p>
        </p:txBody>
      </p:sp>
      <p:pic>
        <p:nvPicPr>
          <p:cNvPr descr="Second PCB Board Image.png" id="295" name="Shape 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654074" y="472874"/>
            <a:ext cx="3662524" cy="483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Initial Holster Design</a:t>
            </a:r>
          </a:p>
        </p:txBody>
      </p:sp>
      <p:pic>
        <p:nvPicPr>
          <p:cNvPr id="301" name="Shape 301"/>
          <p:cNvPicPr preferRelativeResize="0"/>
          <p:nvPr/>
        </p:nvPicPr>
        <p:blipFill rotWithShape="1">
          <a:blip r:embed="rId3">
            <a:alphaModFix/>
          </a:blip>
          <a:srcRect b="7099" l="10103" r="1883" t="17131"/>
          <a:stretch/>
        </p:blipFill>
        <p:spPr>
          <a:xfrm>
            <a:off x="942825" y="1058225"/>
            <a:ext cx="7258350" cy="351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Final Holster Design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2850" y="1058225"/>
            <a:ext cx="5658298" cy="368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Final Holster </a:t>
            </a: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Prototype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IMG_2494.JPG" id="313" name="Shape 313"/>
          <p:cNvPicPr preferRelativeResize="0"/>
          <p:nvPr/>
        </p:nvPicPr>
        <p:blipFill rotWithShape="1">
          <a:blip r:embed="rId3">
            <a:alphaModFix/>
          </a:blip>
          <a:srcRect b="22363" l="0" r="0" t="6233"/>
          <a:stretch/>
        </p:blipFill>
        <p:spPr>
          <a:xfrm>
            <a:off x="1820950" y="1199325"/>
            <a:ext cx="2907799" cy="36912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495.JPG" id="314" name="Shape 314"/>
          <p:cNvPicPr preferRelativeResize="0"/>
          <p:nvPr/>
        </p:nvPicPr>
        <p:blipFill rotWithShape="1">
          <a:blip r:embed="rId4">
            <a:alphaModFix/>
          </a:blip>
          <a:srcRect b="9739" l="0" r="0" t="0"/>
          <a:stretch/>
        </p:blipFill>
        <p:spPr>
          <a:xfrm>
            <a:off x="4998100" y="1199325"/>
            <a:ext cx="2300275" cy="369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Mobile Application</a:t>
            </a:r>
          </a:p>
        </p:txBody>
      </p:sp>
      <p:pic>
        <p:nvPicPr>
          <p:cNvPr descr="Screenshot_20161127-141939.png"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0625" y="151625"/>
            <a:ext cx="2722626" cy="484024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Shape 321"/>
          <p:cNvSpPr txBox="1"/>
          <p:nvPr/>
        </p:nvSpPr>
        <p:spPr>
          <a:xfrm>
            <a:off x="1609525" y="2705875"/>
            <a:ext cx="2029500" cy="3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Heading, roll, pitch</a:t>
            </a:r>
          </a:p>
        </p:txBody>
      </p:sp>
      <p:sp>
        <p:nvSpPr>
          <p:cNvPr id="322" name="Shape 322"/>
          <p:cNvSpPr txBox="1"/>
          <p:nvPr/>
        </p:nvSpPr>
        <p:spPr>
          <a:xfrm>
            <a:off x="1259625" y="3627275"/>
            <a:ext cx="20760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Last 6 tricks detected</a:t>
            </a:r>
          </a:p>
        </p:txBody>
      </p:sp>
      <p:sp>
        <p:nvSpPr>
          <p:cNvPr id="323" name="Shape 323"/>
          <p:cNvSpPr txBox="1"/>
          <p:nvPr/>
        </p:nvSpPr>
        <p:spPr>
          <a:xfrm>
            <a:off x="1807775" y="1485450"/>
            <a:ext cx="21810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3D model follows skateboard rotation</a:t>
            </a:r>
          </a:p>
        </p:txBody>
      </p:sp>
      <p:cxnSp>
        <p:nvCxnSpPr>
          <p:cNvPr id="324" name="Shape 324"/>
          <p:cNvCxnSpPr>
            <a:stCxn id="321" idx="3"/>
          </p:cNvCxnSpPr>
          <p:nvPr/>
        </p:nvCxnSpPr>
        <p:spPr>
          <a:xfrm>
            <a:off x="3639025" y="2904175"/>
            <a:ext cx="1236300" cy="1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25" name="Shape 325"/>
          <p:cNvCxnSpPr/>
          <p:nvPr/>
        </p:nvCxnSpPr>
        <p:spPr>
          <a:xfrm>
            <a:off x="3522300" y="1737825"/>
            <a:ext cx="1458000" cy="29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26" name="Shape 326"/>
          <p:cNvCxnSpPr>
            <a:stCxn id="322" idx="3"/>
          </p:cNvCxnSpPr>
          <p:nvPr/>
        </p:nvCxnSpPr>
        <p:spPr>
          <a:xfrm flipH="1" rot="10800000">
            <a:off x="3335625" y="3569075"/>
            <a:ext cx="1773000" cy="45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Software Development Environment</a:t>
            </a:r>
          </a:p>
        </p:txBody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Unity:</a:t>
            </a:r>
          </a:p>
          <a:p>
            <a:pPr indent="-228600" lvl="0" marL="457200" rtl="0"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3-D Game Engine Included</a:t>
            </a:r>
          </a:p>
          <a:p>
            <a:pPr indent="-228600" lvl="0" marL="457200" rtl="0"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Easy to implement cross-platform compatibility</a:t>
            </a:r>
          </a:p>
          <a:p>
            <a:pPr indent="-228600" lvl="0" marL="457200"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Scripting in C#</a:t>
            </a:r>
          </a:p>
        </p:txBody>
      </p:sp>
      <p:pic>
        <p:nvPicPr>
          <p:cNvPr id="333" name="Shape 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1475" y="2843675"/>
            <a:ext cx="3322449" cy="17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Motivation</a:t>
            </a:r>
          </a:p>
        </p:txBody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311700" y="910675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There has yet to be a full tech revolution in the skateboarding industry.</a:t>
            </a:r>
          </a:p>
          <a:p>
            <a:pPr indent="-228600" lvl="0" marL="457200" rtl="0"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In the past,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skateboarders have had a hard time logging the tricks they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landed, unless they had a cameraman nearby. </a:t>
            </a:r>
          </a:p>
          <a:p>
            <a:pPr indent="-228600" lvl="0" marL="457200" rtl="0"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Some companies have tried, all have failed. (i.e. Syrmo)</a:t>
            </a:r>
          </a:p>
          <a:p>
            <a:pPr indent="-228600" lvl="1" marL="914400" rtl="0"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Similar products were too intricate, creating increased costs leading to failure.</a:t>
            </a:r>
          </a:p>
          <a:p>
            <a:pPr indent="-228600" lvl="0" marL="457200"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We wanted to have a design that could succeed where others have failed, while also fully testing our engineering capabilities.</a:t>
            </a:r>
          </a:p>
        </p:txBody>
      </p:sp>
      <p:pic>
        <p:nvPicPr>
          <p:cNvPr descr="syrmo.jpg"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5525" y="3172625"/>
            <a:ext cx="3052925" cy="171837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/>
          <p:nvPr/>
        </p:nvSpPr>
        <p:spPr>
          <a:xfrm>
            <a:off x="5253375" y="4807050"/>
            <a:ext cx="1050600" cy="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800"/>
              <a:t>Copyright:Syrmo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" name="Shape 338"/>
          <p:cNvGraphicFramePr/>
          <p:nvPr/>
        </p:nvGraphicFramePr>
        <p:xfrm>
          <a:off x="554750" y="1840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{E21CAF32-E5A3-42A1-ABBF-05AA0F64CB3E}</a:tableStyleId>
              </a:tblPr>
              <a:tblGrid>
                <a:gridCol w="4017250"/>
                <a:gridCol w="4017250"/>
              </a:tblGrid>
              <a:tr h="433975"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800"/>
                        <a:t>ANTICIPATED BUDGET</a:t>
                      </a: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  <a:tc hMerge="1"/>
              </a:tr>
              <a:tr h="3709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u="sng"/>
                        <a:t>COMPONENT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 u="sng"/>
                        <a:t>PRICE</a:t>
                      </a:r>
                    </a:p>
                  </a:txBody>
                  <a:tcPr marT="91425" marB="91425" marR="91425" marL="91425"/>
                </a:tc>
              </a:tr>
              <a:tr h="370950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Processor/Microcontroller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$25.00</a:t>
                      </a:r>
                    </a:p>
                  </a:txBody>
                  <a:tcPr marT="91425" marB="91425" marR="91425" marL="91425"/>
                </a:tc>
              </a:tr>
              <a:tr h="370950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Accelerometer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$10.00</a:t>
                      </a:r>
                    </a:p>
                  </a:txBody>
                  <a:tcPr marT="91425" marB="91425" marR="91425" marL="91425"/>
                </a:tc>
              </a:tr>
              <a:tr h="370950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Gyroscope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$9.95</a:t>
                      </a:r>
                    </a:p>
                  </a:txBody>
                  <a:tcPr marT="91425" marB="91425" marR="91425" marL="91425"/>
                </a:tc>
              </a:tr>
              <a:tr h="370950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Barometer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$8.50</a:t>
                      </a:r>
                    </a:p>
                  </a:txBody>
                  <a:tcPr marT="91425" marB="91425" marR="91425" marL="91425"/>
                </a:tc>
              </a:tr>
              <a:tr h="370950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Battery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$12.95</a:t>
                      </a:r>
                    </a:p>
                  </a:txBody>
                  <a:tcPr marT="91425" marB="91425" marR="91425" marL="91425"/>
                </a:tc>
              </a:tr>
              <a:tr h="370950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Wireless Communication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$22.00</a:t>
                      </a:r>
                    </a:p>
                  </a:txBody>
                  <a:tcPr marT="91425" marB="91425" marR="91425" marL="91425"/>
                </a:tc>
              </a:tr>
              <a:tr h="370950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PCB Manufacturing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$60.00</a:t>
                      </a:r>
                    </a:p>
                  </a:txBody>
                  <a:tcPr marT="91425" marB="91425" marR="91425" marL="91425"/>
                </a:tc>
              </a:tr>
              <a:tr h="370950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Holster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$25.00</a:t>
                      </a:r>
                    </a:p>
                  </a:txBody>
                  <a:tcPr marT="91425" marB="91425" marR="91425" marL="91425"/>
                </a:tc>
              </a:tr>
              <a:tr h="370950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Miscellaneous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$35.00</a:t>
                      </a:r>
                    </a:p>
                  </a:txBody>
                  <a:tcPr marT="91425" marB="91425" marR="91425" marL="91425"/>
                </a:tc>
              </a:tr>
              <a:tr h="370950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i="1" lang="en" sz="1200"/>
                        <a:t>Total Cost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/>
                        <a:t>$208.40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3" name="Shape 343"/>
          <p:cNvGraphicFramePr/>
          <p:nvPr/>
        </p:nvGraphicFramePr>
        <p:xfrm>
          <a:off x="952500" y="940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{E21CAF32-E5A3-42A1-ABBF-05AA0F64CB3E}</a:tableStyleId>
              </a:tblPr>
              <a:tblGrid>
                <a:gridCol w="3619500"/>
                <a:gridCol w="3619500"/>
              </a:tblGrid>
              <a:tr h="381000"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UP TO DATE BUDGET</a:t>
                      </a: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  <a:tc hMerge="1"/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Arduino Uno 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$25.95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nRF8001 Bluetooth LE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$19.95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Gyroscope, Accelerometer &amp; barometer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$29.95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Resistors/Capacitors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$5.00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PCB Manufacturing + Shipping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$41.60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Holster Manufacturing + Shipping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$82.52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Total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$204.97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Possible Future Upgrades</a:t>
            </a:r>
          </a:p>
        </p:txBody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x="403100" y="1357675"/>
            <a:ext cx="8520600" cy="3191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1.) Create a point system for each trick.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2.) Track more stats about each trick.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3.) Develop algorithm for more complex tricks.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4.) Add a social timeline feature to the mobile application.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5.) Create a device for other sports (i.e. snowboarding, bmx, football, etc.)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6.) Make multiple devices link up to allow for competition.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rrow, Green, Glossy, Up, ..." id="350" name="Shape 3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1300" y="445025"/>
            <a:ext cx="1243624" cy="163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Challenges</a:t>
            </a:r>
          </a:p>
        </p:txBody>
      </p:sp>
      <p:sp>
        <p:nvSpPr>
          <p:cNvPr id="356" name="Shape 356"/>
          <p:cNvSpPr txBox="1"/>
          <p:nvPr>
            <p:ph idx="1" type="body"/>
          </p:nvPr>
        </p:nvSpPr>
        <p:spPr>
          <a:xfrm>
            <a:off x="311700" y="1516156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Creating a final holster design to 3D print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Creating the software to decipher each trick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Optimal PCB design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Keeping the error rate of the sensors under 10%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Keeping latency as low as possible (under 5 seconds)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>
            <p:ph type="title"/>
          </p:nvPr>
        </p:nvSpPr>
        <p:spPr>
          <a:xfrm>
            <a:off x="311700" y="4234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Division </a:t>
            </a: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of Labor</a:t>
            </a:r>
          </a:p>
        </p:txBody>
      </p:sp>
      <p:graphicFrame>
        <p:nvGraphicFramePr>
          <p:cNvPr id="362" name="Shape 362"/>
          <p:cNvGraphicFramePr/>
          <p:nvPr/>
        </p:nvGraphicFramePr>
        <p:xfrm>
          <a:off x="786500" y="1563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{E21CAF32-E5A3-42A1-ABBF-05AA0F64CB3E}</a:tableStyleId>
              </a:tblPr>
              <a:tblGrid>
                <a:gridCol w="1514200"/>
                <a:gridCol w="1514200"/>
                <a:gridCol w="1514200"/>
                <a:gridCol w="1514200"/>
                <a:gridCol w="1514200"/>
              </a:tblGrid>
              <a:tr h="54795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Group Member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PCB and Sensor Design 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Mobile App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Power Supply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Holster Design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53202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Brandon</a:t>
                      </a: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Primary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Secondary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Secondary</a:t>
                      </a:r>
                    </a:p>
                  </a:txBody>
                  <a:tcPr marT="91425" marB="91425" marR="91425" marL="91425"/>
                </a:tc>
              </a:tr>
              <a:tr h="53202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John</a:t>
                      </a: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Primary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Secondary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Secondary</a:t>
                      </a:r>
                    </a:p>
                  </a:txBody>
                  <a:tcPr marT="91425" marB="91425" marR="91425" marL="91425"/>
                </a:tc>
              </a:tr>
              <a:tr h="53202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Nick</a:t>
                      </a: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Secondary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Primary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Primary</a:t>
                      </a:r>
                    </a:p>
                  </a:txBody>
                  <a:tcPr marT="91425" marB="91425" marR="91425" marL="91425"/>
                </a:tc>
              </a:tr>
              <a:tr h="53202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Taymas</a:t>
                      </a: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Secondary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Primary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Video Demonstration</a:t>
            </a:r>
          </a:p>
        </p:txBody>
      </p:sp>
      <p:sp>
        <p:nvSpPr>
          <p:cNvPr id="368" name="Shape 368" title="SD2 Group6 Video">
            <a:hlinkClick r:id="rId3"/>
          </p:cNvPr>
          <p:cNvSpPr/>
          <p:nvPr/>
        </p:nvSpPr>
        <p:spPr>
          <a:xfrm>
            <a:off x="2120337" y="1133350"/>
            <a:ext cx="4903324" cy="3677499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uestion Mark" id="373" name="Shape 3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8875" y="688625"/>
            <a:ext cx="3766248" cy="3766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Basic Skateboarding Tricks Explained</a:t>
            </a:r>
          </a:p>
        </p:txBody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311700" y="1478375"/>
            <a:ext cx="8520600" cy="32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180s</a:t>
            </a:r>
            <a:r>
              <a:rPr b="1" lang="en"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board spins 180 degrees either frontside or backside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360s - </a:t>
            </a:r>
            <a:r>
              <a:rPr lang="en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the board spins 360 degrees either frontside or backside</a:t>
            </a:r>
          </a:p>
          <a:p>
            <a:pPr lvl="0">
              <a:spcBef>
                <a:spcPts val="0"/>
              </a:spcBef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Kickflip - 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board is manipulated by the feet during a jump so that it spins sideways through 360 degrees</a:t>
            </a:r>
          </a:p>
          <a:p>
            <a:pPr lvl="0">
              <a:spcBef>
                <a:spcPts val="0"/>
              </a:spcBef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Heelflip - 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front heel is used to manipulate the board during a jump in such a way that it completes a sideways rotation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311700" y="5212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SMART Skateboard Requirements</a:t>
            </a:r>
          </a:p>
        </p:txBody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311700" y="1545225"/>
            <a:ext cx="8520600" cy="225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Device should have negligible weight to the user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Enough power to last for an entire skating session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Durable enough to withstand the impact endured from regular use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Accurate enough to detect slight differences in tricks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The mobile application should have a low latency and high range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Font typeface="Arial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The overall cost of the device must be reasonable.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SMART Skateboard Specifications </a:t>
            </a:r>
          </a:p>
        </p:txBody>
      </p:sp>
      <p:graphicFrame>
        <p:nvGraphicFramePr>
          <p:cNvPr id="100" name="Shape 100"/>
          <p:cNvGraphicFramePr/>
          <p:nvPr/>
        </p:nvGraphicFramePr>
        <p:xfrm>
          <a:off x="952500" y="1255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{E21CAF32-E5A3-42A1-ABBF-05AA0F64CB3E}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Component</a:t>
                      </a: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Parameter</a:t>
                      </a: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Design Specification</a:t>
                      </a: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Entire Device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Total Weight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Under 32 ounces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Entire Device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Impact Resistance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 foot free-fall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Entire Device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Cost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Under $250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Battery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Lifetime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At least 5 hours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Motion Sensors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Accuracy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Within 10% 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Wireless Sensors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Range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At least 6 feet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Software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Latency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Under 5 seconds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311700" y="8124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System Block Diagram</a:t>
            </a:r>
          </a:p>
        </p:txBody>
      </p:sp>
      <p:pic>
        <p:nvPicPr>
          <p:cNvPr descr="BD.jpg" id="106" name="Shape 106"/>
          <p:cNvPicPr preferRelativeResize="0"/>
          <p:nvPr/>
        </p:nvPicPr>
        <p:blipFill rotWithShape="1">
          <a:blip r:embed="rId3">
            <a:alphaModFix/>
          </a:blip>
          <a:srcRect b="7312" l="27166" r="35807" t="20574"/>
          <a:stretch/>
        </p:blipFill>
        <p:spPr>
          <a:xfrm>
            <a:off x="4239674" y="130224"/>
            <a:ext cx="4484448" cy="49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403700" y="1490200"/>
            <a:ext cx="4008900" cy="31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The microcontroller polls the motions sensors for their raw data.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A filter is applied to the raw data for accuracy.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The communication chip then transmits the yaw, roll, and pitch to a connected smart phone, wirelessly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The app interprets the data and decides which skateboarding tricks were performed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System Block Diagram</a:t>
            </a:r>
          </a:p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Embedded:</a:t>
            </a: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3375" y="1099375"/>
            <a:ext cx="5057775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